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4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72" r:id="rId11"/>
    <p:sldId id="266" r:id="rId12"/>
    <p:sldId id="267" r:id="rId13"/>
    <p:sldId id="273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FFEAFF-9716-4E6A-A205-CB5DC10BC946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C9991F56-FA64-4B5C-A91B-91616C2CFA95}">
      <dgm:prSet phldrT="[Text]"/>
      <dgm:spPr/>
      <dgm:t>
        <a:bodyPr/>
        <a:lstStyle/>
        <a:p>
          <a:r>
            <a:rPr lang="en-US" dirty="0" err="1" smtClean="0"/>
            <a:t>Contractial</a:t>
          </a:r>
          <a:r>
            <a:rPr lang="en-US" dirty="0" smtClean="0"/>
            <a:t> institutions</a:t>
          </a:r>
          <a:endParaRPr lang="en-ID" dirty="0"/>
        </a:p>
      </dgm:t>
    </dgm:pt>
    <dgm:pt modelId="{0A82189E-2BEF-4AE5-9DFD-8171EA130C78}" type="parTrans" cxnId="{D24E0BCD-ABFA-430C-9599-7770D0D94E9C}">
      <dgm:prSet/>
      <dgm:spPr/>
      <dgm:t>
        <a:bodyPr/>
        <a:lstStyle/>
        <a:p>
          <a:endParaRPr lang="en-ID"/>
        </a:p>
      </dgm:t>
    </dgm:pt>
    <dgm:pt modelId="{4A21654E-C104-4396-A136-00D01477C5C2}" type="sibTrans" cxnId="{D24E0BCD-ABFA-430C-9599-7770D0D94E9C}">
      <dgm:prSet/>
      <dgm:spPr/>
      <dgm:t>
        <a:bodyPr/>
        <a:lstStyle/>
        <a:p>
          <a:endParaRPr lang="en-ID"/>
        </a:p>
      </dgm:t>
    </dgm:pt>
    <dgm:pt modelId="{BA836E86-F650-466C-B79E-7A20CE11448A}">
      <dgm:prSet phldrT="[Text]"/>
      <dgm:spPr/>
      <dgm:t>
        <a:bodyPr/>
        <a:lstStyle/>
        <a:p>
          <a:r>
            <a:rPr lang="en-US" smtClean="0"/>
            <a:t>Menarik dana dari masyarakat dengan menawarkan kontrak untuk proteksi penabung dari ketidakpastian, sep: polis asuransi &amp; program pensiun</a:t>
          </a:r>
          <a:endParaRPr lang="en-ID" dirty="0"/>
        </a:p>
      </dgm:t>
    </dgm:pt>
    <dgm:pt modelId="{9AF338F7-EA00-48FF-A9FE-BE31BE9FFD21}" type="parTrans" cxnId="{DA10D131-1EA7-4FEF-9F56-3219F0586FC2}">
      <dgm:prSet/>
      <dgm:spPr/>
      <dgm:t>
        <a:bodyPr/>
        <a:lstStyle/>
        <a:p>
          <a:endParaRPr lang="en-ID"/>
        </a:p>
      </dgm:t>
    </dgm:pt>
    <dgm:pt modelId="{9BF30DCC-FE5F-46FD-AA53-9E1B79CF85DE}" type="sibTrans" cxnId="{DA10D131-1EA7-4FEF-9F56-3219F0586FC2}">
      <dgm:prSet/>
      <dgm:spPr/>
      <dgm:t>
        <a:bodyPr/>
        <a:lstStyle/>
        <a:p>
          <a:endParaRPr lang="en-ID"/>
        </a:p>
      </dgm:t>
    </dgm:pt>
    <dgm:pt modelId="{927A990B-F69C-418A-BE82-1C8A889AB232}">
      <dgm:prSet phldrT="[Text]"/>
      <dgm:spPr/>
      <dgm:t>
        <a:bodyPr/>
        <a:lstStyle/>
        <a:p>
          <a:r>
            <a:rPr lang="en-US" dirty="0" smtClean="0"/>
            <a:t>Investment institutions</a:t>
          </a:r>
          <a:endParaRPr lang="en-ID" dirty="0"/>
        </a:p>
      </dgm:t>
    </dgm:pt>
    <dgm:pt modelId="{A0EE4C9F-46D6-4E3F-BE69-7D044C8C58E6}" type="parTrans" cxnId="{4691A0B3-7BBF-4466-8A44-B3C3A1A8F7A3}">
      <dgm:prSet/>
      <dgm:spPr/>
      <dgm:t>
        <a:bodyPr/>
        <a:lstStyle/>
        <a:p>
          <a:endParaRPr lang="en-ID"/>
        </a:p>
      </dgm:t>
    </dgm:pt>
    <dgm:pt modelId="{B62FC3B0-3259-4409-8308-90A2BE1B8A72}" type="sibTrans" cxnId="{4691A0B3-7BBF-4466-8A44-B3C3A1A8F7A3}">
      <dgm:prSet/>
      <dgm:spPr/>
      <dgm:t>
        <a:bodyPr/>
        <a:lstStyle/>
        <a:p>
          <a:endParaRPr lang="en-ID"/>
        </a:p>
      </dgm:t>
    </dgm:pt>
    <dgm:pt modelId="{28B013B3-F242-4E4D-8A18-F341F1F9DF20}">
      <dgm:prSet phldrT="[Text]"/>
      <dgm:spPr/>
      <dgm:t>
        <a:bodyPr/>
        <a:lstStyle/>
        <a:p>
          <a:r>
            <a:rPr lang="en-US" smtClean="0"/>
            <a:t>Usahanya terkait pasar modal, baik sebagai penyedia jasa-jasa dalam transaksi maupun investasi langsung bagi portofolionya, al: perusahaan efek (securities company &amp; investmen company)</a:t>
          </a:r>
          <a:endParaRPr lang="en-ID" dirty="0"/>
        </a:p>
      </dgm:t>
    </dgm:pt>
    <dgm:pt modelId="{2E7D6E73-1891-46FA-8342-A35585ACC8CF}" type="parTrans" cxnId="{995301B9-8752-42E6-8CAD-D6950630DE16}">
      <dgm:prSet/>
      <dgm:spPr/>
      <dgm:t>
        <a:bodyPr/>
        <a:lstStyle/>
        <a:p>
          <a:endParaRPr lang="en-ID"/>
        </a:p>
      </dgm:t>
    </dgm:pt>
    <dgm:pt modelId="{CA425590-9B68-4A24-87B2-6290F1194B7C}" type="sibTrans" cxnId="{995301B9-8752-42E6-8CAD-D6950630DE16}">
      <dgm:prSet/>
      <dgm:spPr/>
      <dgm:t>
        <a:bodyPr/>
        <a:lstStyle/>
        <a:p>
          <a:endParaRPr lang="en-ID"/>
        </a:p>
      </dgm:t>
    </dgm:pt>
    <dgm:pt modelId="{CDA51D60-E0C6-4BDA-983B-F83CF5620081}">
      <dgm:prSet phldrT="[Text]"/>
      <dgm:spPr/>
      <dgm:t>
        <a:bodyPr/>
        <a:lstStyle/>
        <a:p>
          <a:r>
            <a:rPr lang="en-US" dirty="0" smtClean="0"/>
            <a:t>Finance companies</a:t>
          </a:r>
          <a:endParaRPr lang="en-ID" dirty="0"/>
        </a:p>
      </dgm:t>
    </dgm:pt>
    <dgm:pt modelId="{1AB1A981-D0A9-4136-ABE3-6C8F64566B9F}" type="parTrans" cxnId="{860D9C96-CE04-4C78-937C-A9F71F886122}">
      <dgm:prSet/>
      <dgm:spPr/>
      <dgm:t>
        <a:bodyPr/>
        <a:lstStyle/>
        <a:p>
          <a:endParaRPr lang="en-ID"/>
        </a:p>
      </dgm:t>
    </dgm:pt>
    <dgm:pt modelId="{46D05FCC-DA3E-432E-94AE-EF75B4766838}" type="sibTrans" cxnId="{860D9C96-CE04-4C78-937C-A9F71F886122}">
      <dgm:prSet/>
      <dgm:spPr/>
      <dgm:t>
        <a:bodyPr/>
        <a:lstStyle/>
        <a:p>
          <a:endParaRPr lang="en-ID"/>
        </a:p>
      </dgm:t>
    </dgm:pt>
    <dgm:pt modelId="{0795365C-9ACC-4755-8507-C6CE04ECEA26}">
      <dgm:prSet phldrT="[Text]"/>
      <dgm:spPr/>
      <dgm:t>
        <a:bodyPr/>
        <a:lstStyle/>
        <a:p>
          <a:r>
            <a:rPr lang="en-US" smtClean="0"/>
            <a:t>Memiliki bidang usaha &amp; menyediakan beberap jenis pembiayaan, sep: leasing, factoring, pembiayaan konsumen, dll.</a:t>
          </a:r>
          <a:endParaRPr lang="en-ID" dirty="0"/>
        </a:p>
      </dgm:t>
    </dgm:pt>
    <dgm:pt modelId="{9A4F80BD-7D17-4642-977C-5580B10C3FD9}" type="parTrans" cxnId="{3868ED64-8A58-433D-8E41-E9A90CBECE75}">
      <dgm:prSet/>
      <dgm:spPr/>
      <dgm:t>
        <a:bodyPr/>
        <a:lstStyle/>
        <a:p>
          <a:endParaRPr lang="en-ID"/>
        </a:p>
      </dgm:t>
    </dgm:pt>
    <dgm:pt modelId="{640D00CB-5B5B-4EDB-8B35-15FE7BEDB375}" type="sibTrans" cxnId="{3868ED64-8A58-433D-8E41-E9A90CBECE75}">
      <dgm:prSet/>
      <dgm:spPr/>
      <dgm:t>
        <a:bodyPr/>
        <a:lstStyle/>
        <a:p>
          <a:endParaRPr lang="en-ID"/>
        </a:p>
      </dgm:t>
    </dgm:pt>
    <dgm:pt modelId="{FA08B8D2-D01E-416B-A6E9-714D3801F2FD}">
      <dgm:prSet/>
      <dgm:spPr/>
      <dgm:t>
        <a:bodyPr/>
        <a:lstStyle/>
        <a:p>
          <a:r>
            <a:rPr lang="en-US" smtClean="0"/>
            <a:t>–multi-finance company</a:t>
          </a:r>
          <a:endParaRPr lang="en-US" dirty="0"/>
        </a:p>
      </dgm:t>
    </dgm:pt>
    <dgm:pt modelId="{1533B166-CF18-4434-B1AA-E71F85BC6646}" type="parTrans" cxnId="{EC1A2707-C1A6-45ED-ACBD-B5CEB96AA25A}">
      <dgm:prSet/>
      <dgm:spPr/>
      <dgm:t>
        <a:bodyPr/>
        <a:lstStyle/>
        <a:p>
          <a:endParaRPr lang="en-ID"/>
        </a:p>
      </dgm:t>
    </dgm:pt>
    <dgm:pt modelId="{936B0D67-C2D5-43A9-8C6B-0E47DFA4A78B}" type="sibTrans" cxnId="{EC1A2707-C1A6-45ED-ACBD-B5CEB96AA25A}">
      <dgm:prSet/>
      <dgm:spPr/>
      <dgm:t>
        <a:bodyPr/>
        <a:lstStyle/>
        <a:p>
          <a:endParaRPr lang="en-ID"/>
        </a:p>
      </dgm:t>
    </dgm:pt>
    <dgm:pt modelId="{3B6E7AB8-6249-48DD-B3E6-449C011F4F7C}">
      <dgm:prSet/>
      <dgm:spPr/>
      <dgm:t>
        <a:bodyPr/>
        <a:lstStyle/>
        <a:p>
          <a:r>
            <a:rPr lang="en-US" smtClean="0"/>
            <a:t>LK non-depositori lainnya</a:t>
          </a:r>
          <a:endParaRPr lang="en-US" dirty="0"/>
        </a:p>
      </dgm:t>
    </dgm:pt>
    <dgm:pt modelId="{5B52CF00-11E3-4174-BEC9-3BAEDAAD6BFF}" type="parTrans" cxnId="{A9F53B7C-F402-4550-8458-EAAD756FEFC4}">
      <dgm:prSet/>
      <dgm:spPr/>
      <dgm:t>
        <a:bodyPr/>
        <a:lstStyle/>
        <a:p>
          <a:endParaRPr lang="en-ID"/>
        </a:p>
      </dgm:t>
    </dgm:pt>
    <dgm:pt modelId="{2833EA09-CBE0-45B3-8C75-3A8686D7256E}" type="sibTrans" cxnId="{A9F53B7C-F402-4550-8458-EAAD756FEFC4}">
      <dgm:prSet/>
      <dgm:spPr/>
      <dgm:t>
        <a:bodyPr/>
        <a:lstStyle/>
        <a:p>
          <a:endParaRPr lang="en-ID"/>
        </a:p>
      </dgm:t>
    </dgm:pt>
    <dgm:pt modelId="{052C55E9-869F-4657-AED2-2F3D045C6359}">
      <dgm:prSet/>
      <dgm:spPr/>
      <dgm:t>
        <a:bodyPr/>
        <a:lstStyle/>
        <a:p>
          <a:r>
            <a:rPr lang="en-US" smtClean="0"/>
            <a:t>Selain ketiga LK tsb, sep: pegadaian </a:t>
          </a:r>
          <a:endParaRPr lang="en-US" dirty="0"/>
        </a:p>
      </dgm:t>
    </dgm:pt>
    <dgm:pt modelId="{897D24DE-2EF4-4AF5-B8CE-A0F8315215C4}" type="parTrans" cxnId="{61C397C9-006B-42EF-9F88-73469D737FAD}">
      <dgm:prSet/>
      <dgm:spPr/>
      <dgm:t>
        <a:bodyPr/>
        <a:lstStyle/>
        <a:p>
          <a:endParaRPr lang="en-ID"/>
        </a:p>
      </dgm:t>
    </dgm:pt>
    <dgm:pt modelId="{C92F691C-8BD6-4840-9893-7EC9FA8B0BC5}" type="sibTrans" cxnId="{61C397C9-006B-42EF-9F88-73469D737FAD}">
      <dgm:prSet/>
      <dgm:spPr/>
      <dgm:t>
        <a:bodyPr/>
        <a:lstStyle/>
        <a:p>
          <a:endParaRPr lang="en-ID"/>
        </a:p>
      </dgm:t>
    </dgm:pt>
    <dgm:pt modelId="{C1534261-12C6-4AE2-AEF3-5EC3A3F679B0}" type="pres">
      <dgm:prSet presAssocID="{13FFEAFF-9716-4E6A-A205-CB5DC10BC9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D"/>
        </a:p>
      </dgm:t>
    </dgm:pt>
    <dgm:pt modelId="{A4666BF3-763C-4D70-ACB6-00A7C6075694}" type="pres">
      <dgm:prSet presAssocID="{C9991F56-FA64-4B5C-A91B-91616C2CFA95}" presName="linNode" presStyleCnt="0"/>
      <dgm:spPr/>
      <dgm:t>
        <a:bodyPr/>
        <a:lstStyle/>
        <a:p>
          <a:endParaRPr lang="en-ID"/>
        </a:p>
      </dgm:t>
    </dgm:pt>
    <dgm:pt modelId="{79099FA4-59D8-4B17-B4C4-2CC6019E7425}" type="pres">
      <dgm:prSet presAssocID="{C9991F56-FA64-4B5C-A91B-91616C2CFA9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E68CFFF2-9328-471A-845D-39A94552EB76}" type="pres">
      <dgm:prSet presAssocID="{C9991F56-FA64-4B5C-A91B-91616C2CFA9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EF3EBB47-1BA3-4329-B075-D727C98F80BF}" type="pres">
      <dgm:prSet presAssocID="{4A21654E-C104-4396-A136-00D01477C5C2}" presName="sp" presStyleCnt="0"/>
      <dgm:spPr/>
      <dgm:t>
        <a:bodyPr/>
        <a:lstStyle/>
        <a:p>
          <a:endParaRPr lang="en-ID"/>
        </a:p>
      </dgm:t>
    </dgm:pt>
    <dgm:pt modelId="{213006B4-A1F6-4D17-A4A3-381AFCE54E8D}" type="pres">
      <dgm:prSet presAssocID="{927A990B-F69C-418A-BE82-1C8A889AB232}" presName="linNode" presStyleCnt="0"/>
      <dgm:spPr/>
      <dgm:t>
        <a:bodyPr/>
        <a:lstStyle/>
        <a:p>
          <a:endParaRPr lang="en-ID"/>
        </a:p>
      </dgm:t>
    </dgm:pt>
    <dgm:pt modelId="{4780240F-6157-4DF9-9D19-854403CEA25F}" type="pres">
      <dgm:prSet presAssocID="{927A990B-F69C-418A-BE82-1C8A889AB232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FE465401-26A1-4F42-A2EB-CA135B9087A1}" type="pres">
      <dgm:prSet presAssocID="{927A990B-F69C-418A-BE82-1C8A889AB232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BD072C4F-B481-47F3-A9AD-15ABCB834344}" type="pres">
      <dgm:prSet presAssocID="{B62FC3B0-3259-4409-8308-90A2BE1B8A72}" presName="sp" presStyleCnt="0"/>
      <dgm:spPr/>
      <dgm:t>
        <a:bodyPr/>
        <a:lstStyle/>
        <a:p>
          <a:endParaRPr lang="en-ID"/>
        </a:p>
      </dgm:t>
    </dgm:pt>
    <dgm:pt modelId="{3B8C458C-1659-4CE1-B0D8-021477B7DD10}" type="pres">
      <dgm:prSet presAssocID="{CDA51D60-E0C6-4BDA-983B-F83CF5620081}" presName="linNode" presStyleCnt="0"/>
      <dgm:spPr/>
      <dgm:t>
        <a:bodyPr/>
        <a:lstStyle/>
        <a:p>
          <a:endParaRPr lang="en-ID"/>
        </a:p>
      </dgm:t>
    </dgm:pt>
    <dgm:pt modelId="{9EC415CC-7BC7-4B83-B472-BF8A4538A060}" type="pres">
      <dgm:prSet presAssocID="{CDA51D60-E0C6-4BDA-983B-F83CF562008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6EDC3622-DE99-4241-AAAF-19DEACAACE3A}" type="pres">
      <dgm:prSet presAssocID="{CDA51D60-E0C6-4BDA-983B-F83CF562008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E4B2738E-24A6-4B10-ADD3-456FD4BBA229}" type="pres">
      <dgm:prSet presAssocID="{46D05FCC-DA3E-432E-94AE-EF75B4766838}" presName="sp" presStyleCnt="0"/>
      <dgm:spPr/>
      <dgm:t>
        <a:bodyPr/>
        <a:lstStyle/>
        <a:p>
          <a:endParaRPr lang="en-ID"/>
        </a:p>
      </dgm:t>
    </dgm:pt>
    <dgm:pt modelId="{A87ECEFB-D18F-4DB4-9DE6-7697D20E4B77}" type="pres">
      <dgm:prSet presAssocID="{3B6E7AB8-6249-48DD-B3E6-449C011F4F7C}" presName="linNode" presStyleCnt="0"/>
      <dgm:spPr/>
      <dgm:t>
        <a:bodyPr/>
        <a:lstStyle/>
        <a:p>
          <a:endParaRPr lang="en-ID"/>
        </a:p>
      </dgm:t>
    </dgm:pt>
    <dgm:pt modelId="{11929424-1029-43C9-867C-6C667B6E2A0C}" type="pres">
      <dgm:prSet presAssocID="{3B6E7AB8-6249-48DD-B3E6-449C011F4F7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9FCFED58-795A-4615-917F-DF03981C67A0}" type="pres">
      <dgm:prSet presAssocID="{3B6E7AB8-6249-48DD-B3E6-449C011F4F7C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D"/>
        </a:p>
      </dgm:t>
    </dgm:pt>
  </dgm:ptLst>
  <dgm:cxnLst>
    <dgm:cxn modelId="{22FCCA67-E0CD-48A2-BE98-4585752EA7A5}" type="presOf" srcId="{052C55E9-869F-4657-AED2-2F3D045C6359}" destId="{9FCFED58-795A-4615-917F-DF03981C67A0}" srcOrd="0" destOrd="0" presId="urn:microsoft.com/office/officeart/2005/8/layout/vList5"/>
    <dgm:cxn modelId="{4691A0B3-7BBF-4466-8A44-B3C3A1A8F7A3}" srcId="{13FFEAFF-9716-4E6A-A205-CB5DC10BC946}" destId="{927A990B-F69C-418A-BE82-1C8A889AB232}" srcOrd="1" destOrd="0" parTransId="{A0EE4C9F-46D6-4E3F-BE69-7D044C8C58E6}" sibTransId="{B62FC3B0-3259-4409-8308-90A2BE1B8A72}"/>
    <dgm:cxn modelId="{76963A7F-F766-43AF-A89A-5AE2D148BE71}" type="presOf" srcId="{13FFEAFF-9716-4E6A-A205-CB5DC10BC946}" destId="{C1534261-12C6-4AE2-AEF3-5EC3A3F679B0}" srcOrd="0" destOrd="0" presId="urn:microsoft.com/office/officeart/2005/8/layout/vList5"/>
    <dgm:cxn modelId="{DA10D131-1EA7-4FEF-9F56-3219F0586FC2}" srcId="{C9991F56-FA64-4B5C-A91B-91616C2CFA95}" destId="{BA836E86-F650-466C-B79E-7A20CE11448A}" srcOrd="0" destOrd="0" parTransId="{9AF338F7-EA00-48FF-A9FE-BE31BE9FFD21}" sibTransId="{9BF30DCC-FE5F-46FD-AA53-9E1B79CF85DE}"/>
    <dgm:cxn modelId="{D24E0BCD-ABFA-430C-9599-7770D0D94E9C}" srcId="{13FFEAFF-9716-4E6A-A205-CB5DC10BC946}" destId="{C9991F56-FA64-4B5C-A91B-91616C2CFA95}" srcOrd="0" destOrd="0" parTransId="{0A82189E-2BEF-4AE5-9DFD-8171EA130C78}" sibTransId="{4A21654E-C104-4396-A136-00D01477C5C2}"/>
    <dgm:cxn modelId="{03769D39-A654-4898-ACA9-D76CCBC56043}" type="presOf" srcId="{28B013B3-F242-4E4D-8A18-F341F1F9DF20}" destId="{FE465401-26A1-4F42-A2EB-CA135B9087A1}" srcOrd="0" destOrd="0" presId="urn:microsoft.com/office/officeart/2005/8/layout/vList5"/>
    <dgm:cxn modelId="{D68DAC5D-F451-4150-9F73-1244522881A2}" type="presOf" srcId="{CDA51D60-E0C6-4BDA-983B-F83CF5620081}" destId="{9EC415CC-7BC7-4B83-B472-BF8A4538A060}" srcOrd="0" destOrd="0" presId="urn:microsoft.com/office/officeart/2005/8/layout/vList5"/>
    <dgm:cxn modelId="{6455E727-B7D2-4F58-BFD1-6C27368B14A5}" type="presOf" srcId="{927A990B-F69C-418A-BE82-1C8A889AB232}" destId="{4780240F-6157-4DF9-9D19-854403CEA25F}" srcOrd="0" destOrd="0" presId="urn:microsoft.com/office/officeart/2005/8/layout/vList5"/>
    <dgm:cxn modelId="{A9F53B7C-F402-4550-8458-EAAD756FEFC4}" srcId="{13FFEAFF-9716-4E6A-A205-CB5DC10BC946}" destId="{3B6E7AB8-6249-48DD-B3E6-449C011F4F7C}" srcOrd="3" destOrd="0" parTransId="{5B52CF00-11E3-4174-BEC9-3BAEDAAD6BFF}" sibTransId="{2833EA09-CBE0-45B3-8C75-3A8686D7256E}"/>
    <dgm:cxn modelId="{995301B9-8752-42E6-8CAD-D6950630DE16}" srcId="{927A990B-F69C-418A-BE82-1C8A889AB232}" destId="{28B013B3-F242-4E4D-8A18-F341F1F9DF20}" srcOrd="0" destOrd="0" parTransId="{2E7D6E73-1891-46FA-8342-A35585ACC8CF}" sibTransId="{CA425590-9B68-4A24-87B2-6290F1194B7C}"/>
    <dgm:cxn modelId="{860D9C96-CE04-4C78-937C-A9F71F886122}" srcId="{13FFEAFF-9716-4E6A-A205-CB5DC10BC946}" destId="{CDA51D60-E0C6-4BDA-983B-F83CF5620081}" srcOrd="2" destOrd="0" parTransId="{1AB1A981-D0A9-4136-ABE3-6C8F64566B9F}" sibTransId="{46D05FCC-DA3E-432E-94AE-EF75B4766838}"/>
    <dgm:cxn modelId="{3868ED64-8A58-433D-8E41-E9A90CBECE75}" srcId="{CDA51D60-E0C6-4BDA-983B-F83CF5620081}" destId="{0795365C-9ACC-4755-8507-C6CE04ECEA26}" srcOrd="0" destOrd="0" parTransId="{9A4F80BD-7D17-4642-977C-5580B10C3FD9}" sibTransId="{640D00CB-5B5B-4EDB-8B35-15FE7BEDB375}"/>
    <dgm:cxn modelId="{C4929898-AD1A-467D-AC93-F82D3B5B4712}" type="presOf" srcId="{C9991F56-FA64-4B5C-A91B-91616C2CFA95}" destId="{79099FA4-59D8-4B17-B4C4-2CC6019E7425}" srcOrd="0" destOrd="0" presId="urn:microsoft.com/office/officeart/2005/8/layout/vList5"/>
    <dgm:cxn modelId="{53A3AA4C-73C4-4EAE-9330-5DB1700765AB}" type="presOf" srcId="{0795365C-9ACC-4755-8507-C6CE04ECEA26}" destId="{6EDC3622-DE99-4241-AAAF-19DEACAACE3A}" srcOrd="0" destOrd="0" presId="urn:microsoft.com/office/officeart/2005/8/layout/vList5"/>
    <dgm:cxn modelId="{AAA6C400-7F65-44E6-AE4A-3DE61F4C16EB}" type="presOf" srcId="{BA836E86-F650-466C-B79E-7A20CE11448A}" destId="{E68CFFF2-9328-471A-845D-39A94552EB76}" srcOrd="0" destOrd="0" presId="urn:microsoft.com/office/officeart/2005/8/layout/vList5"/>
    <dgm:cxn modelId="{61C397C9-006B-42EF-9F88-73469D737FAD}" srcId="{3B6E7AB8-6249-48DD-B3E6-449C011F4F7C}" destId="{052C55E9-869F-4657-AED2-2F3D045C6359}" srcOrd="0" destOrd="0" parTransId="{897D24DE-2EF4-4AF5-B8CE-A0F8315215C4}" sibTransId="{C92F691C-8BD6-4840-9893-7EC9FA8B0BC5}"/>
    <dgm:cxn modelId="{7C8E0276-D9C4-448B-A0F9-CAE152B4CDB8}" type="presOf" srcId="{FA08B8D2-D01E-416B-A6E9-714D3801F2FD}" destId="{6EDC3622-DE99-4241-AAAF-19DEACAACE3A}" srcOrd="0" destOrd="1" presId="urn:microsoft.com/office/officeart/2005/8/layout/vList5"/>
    <dgm:cxn modelId="{EC1A2707-C1A6-45ED-ACBD-B5CEB96AA25A}" srcId="{CDA51D60-E0C6-4BDA-983B-F83CF5620081}" destId="{FA08B8D2-D01E-416B-A6E9-714D3801F2FD}" srcOrd="1" destOrd="0" parTransId="{1533B166-CF18-4434-B1AA-E71F85BC6646}" sibTransId="{936B0D67-C2D5-43A9-8C6B-0E47DFA4A78B}"/>
    <dgm:cxn modelId="{50443887-7412-4BEE-ABFE-BFBA6E9722EE}" type="presOf" srcId="{3B6E7AB8-6249-48DD-B3E6-449C011F4F7C}" destId="{11929424-1029-43C9-867C-6C667B6E2A0C}" srcOrd="0" destOrd="0" presId="urn:microsoft.com/office/officeart/2005/8/layout/vList5"/>
    <dgm:cxn modelId="{70E3343A-BCAD-4DD3-AD07-8BCF641B80D9}" type="presParOf" srcId="{C1534261-12C6-4AE2-AEF3-5EC3A3F679B0}" destId="{A4666BF3-763C-4D70-ACB6-00A7C6075694}" srcOrd="0" destOrd="0" presId="urn:microsoft.com/office/officeart/2005/8/layout/vList5"/>
    <dgm:cxn modelId="{750B94F1-654C-40D7-AF11-7EFA521E7685}" type="presParOf" srcId="{A4666BF3-763C-4D70-ACB6-00A7C6075694}" destId="{79099FA4-59D8-4B17-B4C4-2CC6019E7425}" srcOrd="0" destOrd="0" presId="urn:microsoft.com/office/officeart/2005/8/layout/vList5"/>
    <dgm:cxn modelId="{DE5AAEA4-0722-436D-ACE0-C841B4B0CCE2}" type="presParOf" srcId="{A4666BF3-763C-4D70-ACB6-00A7C6075694}" destId="{E68CFFF2-9328-471A-845D-39A94552EB76}" srcOrd="1" destOrd="0" presId="urn:microsoft.com/office/officeart/2005/8/layout/vList5"/>
    <dgm:cxn modelId="{6D6B0CD5-2A04-421A-BE64-B0E57C360667}" type="presParOf" srcId="{C1534261-12C6-4AE2-AEF3-5EC3A3F679B0}" destId="{EF3EBB47-1BA3-4329-B075-D727C98F80BF}" srcOrd="1" destOrd="0" presId="urn:microsoft.com/office/officeart/2005/8/layout/vList5"/>
    <dgm:cxn modelId="{87C12F15-8D2E-4DA5-B759-CEA3B4F70C5D}" type="presParOf" srcId="{C1534261-12C6-4AE2-AEF3-5EC3A3F679B0}" destId="{213006B4-A1F6-4D17-A4A3-381AFCE54E8D}" srcOrd="2" destOrd="0" presId="urn:microsoft.com/office/officeart/2005/8/layout/vList5"/>
    <dgm:cxn modelId="{DCAD5AB3-E4C0-402E-A688-B4222901D376}" type="presParOf" srcId="{213006B4-A1F6-4D17-A4A3-381AFCE54E8D}" destId="{4780240F-6157-4DF9-9D19-854403CEA25F}" srcOrd="0" destOrd="0" presId="urn:microsoft.com/office/officeart/2005/8/layout/vList5"/>
    <dgm:cxn modelId="{49A4A601-A753-4EC6-B6BD-66D6F70A5FBA}" type="presParOf" srcId="{213006B4-A1F6-4D17-A4A3-381AFCE54E8D}" destId="{FE465401-26A1-4F42-A2EB-CA135B9087A1}" srcOrd="1" destOrd="0" presId="urn:microsoft.com/office/officeart/2005/8/layout/vList5"/>
    <dgm:cxn modelId="{9745F14A-D54A-4820-85D7-0FF09EEF97C6}" type="presParOf" srcId="{C1534261-12C6-4AE2-AEF3-5EC3A3F679B0}" destId="{BD072C4F-B481-47F3-A9AD-15ABCB834344}" srcOrd="3" destOrd="0" presId="urn:microsoft.com/office/officeart/2005/8/layout/vList5"/>
    <dgm:cxn modelId="{0E4CB97A-7C9F-4E26-A35D-1C38D5DDA337}" type="presParOf" srcId="{C1534261-12C6-4AE2-AEF3-5EC3A3F679B0}" destId="{3B8C458C-1659-4CE1-B0D8-021477B7DD10}" srcOrd="4" destOrd="0" presId="urn:microsoft.com/office/officeart/2005/8/layout/vList5"/>
    <dgm:cxn modelId="{B89E5DEC-56B9-46F8-BF40-07083E2C7B87}" type="presParOf" srcId="{3B8C458C-1659-4CE1-B0D8-021477B7DD10}" destId="{9EC415CC-7BC7-4B83-B472-BF8A4538A060}" srcOrd="0" destOrd="0" presId="urn:microsoft.com/office/officeart/2005/8/layout/vList5"/>
    <dgm:cxn modelId="{4BBBF6C2-0FF4-40B4-A46D-59711013ADB1}" type="presParOf" srcId="{3B8C458C-1659-4CE1-B0D8-021477B7DD10}" destId="{6EDC3622-DE99-4241-AAAF-19DEACAACE3A}" srcOrd="1" destOrd="0" presId="urn:microsoft.com/office/officeart/2005/8/layout/vList5"/>
    <dgm:cxn modelId="{756E7CD7-0358-4073-A48C-10C8F2CA1A10}" type="presParOf" srcId="{C1534261-12C6-4AE2-AEF3-5EC3A3F679B0}" destId="{E4B2738E-24A6-4B10-ADD3-456FD4BBA229}" srcOrd="5" destOrd="0" presId="urn:microsoft.com/office/officeart/2005/8/layout/vList5"/>
    <dgm:cxn modelId="{815B77B0-DCFC-420B-8A7B-F525D37C2937}" type="presParOf" srcId="{C1534261-12C6-4AE2-AEF3-5EC3A3F679B0}" destId="{A87ECEFB-D18F-4DB4-9DE6-7697D20E4B77}" srcOrd="6" destOrd="0" presId="urn:microsoft.com/office/officeart/2005/8/layout/vList5"/>
    <dgm:cxn modelId="{DEED7769-FF44-4F1E-B022-8AB0CA57B2B9}" type="presParOf" srcId="{A87ECEFB-D18F-4DB4-9DE6-7697D20E4B77}" destId="{11929424-1029-43C9-867C-6C667B6E2A0C}" srcOrd="0" destOrd="0" presId="urn:microsoft.com/office/officeart/2005/8/layout/vList5"/>
    <dgm:cxn modelId="{FFAFABF0-369F-4EE5-8702-FDD4E74886ED}" type="presParOf" srcId="{A87ECEFB-D18F-4DB4-9DE6-7697D20E4B77}" destId="{9FCFED58-795A-4615-917F-DF03981C67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1BA507-ECBB-44FA-8177-A20C4CE6758A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E6CB9108-BDFA-413F-811E-F57E6E8171A1}">
      <dgm:prSet phldrT="[Text]"/>
      <dgm:spPr/>
      <dgm:t>
        <a:bodyPr/>
        <a:lstStyle/>
        <a:p>
          <a:r>
            <a:rPr lang="en-US" dirty="0" err="1" smtClean="0"/>
            <a:t>Pengalihan</a:t>
          </a:r>
          <a:r>
            <a:rPr lang="en-US" dirty="0" smtClean="0"/>
            <a:t> </a:t>
          </a:r>
          <a:r>
            <a:rPr lang="en-US" dirty="0" err="1" smtClean="0"/>
            <a:t>aset</a:t>
          </a:r>
          <a:r>
            <a:rPr lang="en-US" dirty="0" smtClean="0"/>
            <a:t> (asset transmutation)</a:t>
          </a:r>
          <a:endParaRPr lang="en-ID" dirty="0"/>
        </a:p>
      </dgm:t>
    </dgm:pt>
    <dgm:pt modelId="{46047400-2EAA-4822-8A87-337046B885B9}" type="parTrans" cxnId="{1BE3AC0B-5557-47A6-AC0F-761E9A786CC2}">
      <dgm:prSet/>
      <dgm:spPr/>
      <dgm:t>
        <a:bodyPr/>
        <a:lstStyle/>
        <a:p>
          <a:endParaRPr lang="en-ID"/>
        </a:p>
      </dgm:t>
    </dgm:pt>
    <dgm:pt modelId="{0F7A5A4F-9F97-40E6-9520-45E770D7C1D9}" type="sibTrans" cxnId="{1BE3AC0B-5557-47A6-AC0F-761E9A786CC2}">
      <dgm:prSet/>
      <dgm:spPr/>
      <dgm:t>
        <a:bodyPr/>
        <a:lstStyle/>
        <a:p>
          <a:endParaRPr lang="en-ID"/>
        </a:p>
      </dgm:t>
    </dgm:pt>
    <dgm:pt modelId="{4AE2BE99-9FB7-4B7D-B8D6-E86ACD3FFFC0}">
      <dgm:prSet phldrT="[Text]"/>
      <dgm:spPr/>
      <dgm:t>
        <a:bodyPr/>
        <a:lstStyle/>
        <a:p>
          <a:r>
            <a:rPr lang="en-US" smtClean="0"/>
            <a:t>Pengalihan kewajiban (financial liabilities) menjadi aset (financial aset)</a:t>
          </a:r>
          <a:endParaRPr lang="en-ID" dirty="0"/>
        </a:p>
      </dgm:t>
    </dgm:pt>
    <dgm:pt modelId="{FE2FE8E5-B226-416A-946A-F014E6C20BE6}" type="parTrans" cxnId="{31CED4E1-32E1-4F4D-B985-385D7AB1010C}">
      <dgm:prSet/>
      <dgm:spPr/>
      <dgm:t>
        <a:bodyPr/>
        <a:lstStyle/>
        <a:p>
          <a:endParaRPr lang="en-ID"/>
        </a:p>
      </dgm:t>
    </dgm:pt>
    <dgm:pt modelId="{4CACC50A-6750-4FB4-9A1B-91C593417A87}" type="sibTrans" cxnId="{31CED4E1-32E1-4F4D-B985-385D7AB1010C}">
      <dgm:prSet/>
      <dgm:spPr/>
      <dgm:t>
        <a:bodyPr/>
        <a:lstStyle/>
        <a:p>
          <a:endParaRPr lang="en-ID"/>
        </a:p>
      </dgm:t>
    </dgm:pt>
    <dgm:pt modelId="{FB951F22-8790-4B7D-B001-A553246C94E1}">
      <dgm:prSet phldrT="[Text]"/>
      <dgm:spPr/>
      <dgm:t>
        <a:bodyPr/>
        <a:lstStyle/>
        <a:p>
          <a:r>
            <a:rPr lang="en-US" dirty="0" err="1" smtClean="0"/>
            <a:t>Realokasi</a:t>
          </a:r>
          <a:r>
            <a:rPr lang="en-US" dirty="0" smtClean="0"/>
            <a:t> </a:t>
          </a:r>
          <a:r>
            <a:rPr lang="en-US" dirty="0" err="1" smtClean="0"/>
            <a:t>pendapatan</a:t>
          </a:r>
          <a:r>
            <a:rPr lang="en-US" dirty="0" smtClean="0"/>
            <a:t> (income </a:t>
          </a:r>
          <a:r>
            <a:rPr lang="en-US" dirty="0" err="1" smtClean="0"/>
            <a:t>realocation</a:t>
          </a:r>
          <a:r>
            <a:rPr lang="en-US" dirty="0" smtClean="0"/>
            <a:t>)</a:t>
          </a:r>
          <a:endParaRPr lang="en-ID" dirty="0"/>
        </a:p>
      </dgm:t>
    </dgm:pt>
    <dgm:pt modelId="{8F3A9F87-E4F9-46EF-ADB4-6B34C444671A}" type="parTrans" cxnId="{DAD09EA4-9079-4C66-AF5A-67D565861A11}">
      <dgm:prSet/>
      <dgm:spPr/>
      <dgm:t>
        <a:bodyPr/>
        <a:lstStyle/>
        <a:p>
          <a:endParaRPr lang="en-ID"/>
        </a:p>
      </dgm:t>
    </dgm:pt>
    <dgm:pt modelId="{1A6AF9C4-DDD7-4DD7-B361-1EB9EDBA0D5E}" type="sibTrans" cxnId="{DAD09EA4-9079-4C66-AF5A-67D565861A11}">
      <dgm:prSet/>
      <dgm:spPr/>
      <dgm:t>
        <a:bodyPr/>
        <a:lstStyle/>
        <a:p>
          <a:endParaRPr lang="en-ID"/>
        </a:p>
      </dgm:t>
    </dgm:pt>
    <dgm:pt modelId="{9DD3BD90-1350-4390-A6C6-279179703462}">
      <dgm:prSet phldrT="[Text]"/>
      <dgm:spPr/>
      <dgm:t>
        <a:bodyPr/>
        <a:lstStyle/>
        <a:p>
          <a:r>
            <a:rPr lang="en-US" smtClean="0"/>
            <a:t>Penyisihan &amp; realokasi kekayaan sbg persiapan menghadapi masa yang akan datang</a:t>
          </a:r>
          <a:endParaRPr lang="en-ID" dirty="0"/>
        </a:p>
      </dgm:t>
    </dgm:pt>
    <dgm:pt modelId="{1015B699-5F4C-4101-B007-F126E8D5DF60}" type="parTrans" cxnId="{78B290D7-8B15-4641-8E35-4152783C012A}">
      <dgm:prSet/>
      <dgm:spPr/>
      <dgm:t>
        <a:bodyPr/>
        <a:lstStyle/>
        <a:p>
          <a:endParaRPr lang="en-ID"/>
        </a:p>
      </dgm:t>
    </dgm:pt>
    <dgm:pt modelId="{A9B7F7E9-4D39-47FD-BA71-EC02B7FCED6C}" type="sibTrans" cxnId="{78B290D7-8B15-4641-8E35-4152783C012A}">
      <dgm:prSet/>
      <dgm:spPr/>
      <dgm:t>
        <a:bodyPr/>
        <a:lstStyle/>
        <a:p>
          <a:endParaRPr lang="en-ID"/>
        </a:p>
      </dgm:t>
    </dgm:pt>
    <dgm:pt modelId="{CACBDBFB-97D5-4143-B1A8-F4EBABC78B4D}">
      <dgm:prSet phldrT="[Text]"/>
      <dgm:spPr/>
      <dgm:t>
        <a:bodyPr/>
        <a:lstStyle/>
        <a:p>
          <a:r>
            <a:rPr lang="en-US" dirty="0" err="1" smtClean="0"/>
            <a:t>Transaksi</a:t>
          </a:r>
          <a:r>
            <a:rPr lang="en-US" dirty="0" smtClean="0"/>
            <a:t> (transaction)</a:t>
          </a:r>
          <a:endParaRPr lang="en-ID" dirty="0"/>
        </a:p>
      </dgm:t>
    </dgm:pt>
    <dgm:pt modelId="{E4E30262-0D3C-4043-96BF-C6422D1357C8}" type="parTrans" cxnId="{DE76D1D1-B91C-4A9C-AD8C-9C2A2BDE2332}">
      <dgm:prSet/>
      <dgm:spPr/>
      <dgm:t>
        <a:bodyPr/>
        <a:lstStyle/>
        <a:p>
          <a:endParaRPr lang="en-ID"/>
        </a:p>
      </dgm:t>
    </dgm:pt>
    <dgm:pt modelId="{E798B634-D5B9-4282-84F2-0F0139932BB8}" type="sibTrans" cxnId="{DE76D1D1-B91C-4A9C-AD8C-9C2A2BDE2332}">
      <dgm:prSet/>
      <dgm:spPr/>
      <dgm:t>
        <a:bodyPr/>
        <a:lstStyle/>
        <a:p>
          <a:endParaRPr lang="en-ID"/>
        </a:p>
      </dgm:t>
    </dgm:pt>
    <dgm:pt modelId="{E48073AC-EF58-43BF-9D26-283573A0308F}">
      <dgm:prSet phldrT="[Text]"/>
      <dgm:spPr/>
      <dgm:t>
        <a:bodyPr/>
        <a:lstStyle/>
        <a:p>
          <a:r>
            <a:rPr lang="en-US" smtClean="0"/>
            <a:t>Pemberian jasa-jasa guna mempermudah transaksi moneter</a:t>
          </a:r>
          <a:endParaRPr lang="en-ID" dirty="0"/>
        </a:p>
      </dgm:t>
    </dgm:pt>
    <dgm:pt modelId="{BDE8C69D-BE50-4258-8FE2-3A0531C13F40}" type="parTrans" cxnId="{2AB4B381-0E5B-456C-A236-3F318761F08B}">
      <dgm:prSet/>
      <dgm:spPr/>
      <dgm:t>
        <a:bodyPr/>
        <a:lstStyle/>
        <a:p>
          <a:endParaRPr lang="en-ID"/>
        </a:p>
      </dgm:t>
    </dgm:pt>
    <dgm:pt modelId="{F8A0EA5F-D18A-412F-A920-6CFC055DAF57}" type="sibTrans" cxnId="{2AB4B381-0E5B-456C-A236-3F318761F08B}">
      <dgm:prSet/>
      <dgm:spPr/>
      <dgm:t>
        <a:bodyPr/>
        <a:lstStyle/>
        <a:p>
          <a:endParaRPr lang="en-ID"/>
        </a:p>
      </dgm:t>
    </dgm:pt>
    <dgm:pt modelId="{38A2D49C-5BD0-4D1C-9928-F14CAC3EBB6F}" type="pres">
      <dgm:prSet presAssocID="{341BA507-ECBB-44FA-8177-A20C4CE6758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D"/>
        </a:p>
      </dgm:t>
    </dgm:pt>
    <dgm:pt modelId="{BAD06878-6172-4319-A7AC-7492BCB3922D}" type="pres">
      <dgm:prSet presAssocID="{E6CB9108-BDFA-413F-811E-F57E6E8171A1}" presName="linNode" presStyleCnt="0"/>
      <dgm:spPr/>
      <dgm:t>
        <a:bodyPr/>
        <a:lstStyle/>
        <a:p>
          <a:endParaRPr lang="en-ID"/>
        </a:p>
      </dgm:t>
    </dgm:pt>
    <dgm:pt modelId="{007D6EEF-4457-4FDB-8A9C-34870878DF44}" type="pres">
      <dgm:prSet presAssocID="{E6CB9108-BDFA-413F-811E-F57E6E8171A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84F02A4C-5593-41B2-8102-5197C8E56207}" type="pres">
      <dgm:prSet presAssocID="{E6CB9108-BDFA-413F-811E-F57E6E8171A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751CA515-C37E-4F86-BFF8-9F35A75FE1E0}" type="pres">
      <dgm:prSet presAssocID="{0F7A5A4F-9F97-40E6-9520-45E770D7C1D9}" presName="sp" presStyleCnt="0"/>
      <dgm:spPr/>
      <dgm:t>
        <a:bodyPr/>
        <a:lstStyle/>
        <a:p>
          <a:endParaRPr lang="en-ID"/>
        </a:p>
      </dgm:t>
    </dgm:pt>
    <dgm:pt modelId="{60CF280D-C6AE-4805-9444-DADD4C8203DA}" type="pres">
      <dgm:prSet presAssocID="{FB951F22-8790-4B7D-B001-A553246C94E1}" presName="linNode" presStyleCnt="0"/>
      <dgm:spPr/>
      <dgm:t>
        <a:bodyPr/>
        <a:lstStyle/>
        <a:p>
          <a:endParaRPr lang="en-ID"/>
        </a:p>
      </dgm:t>
    </dgm:pt>
    <dgm:pt modelId="{885215DF-A73D-42E2-BFB5-5701C6D2B001}" type="pres">
      <dgm:prSet presAssocID="{FB951F22-8790-4B7D-B001-A553246C94E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4771B364-AF63-47D3-B20F-F37289F8CCD7}" type="pres">
      <dgm:prSet presAssocID="{FB951F22-8790-4B7D-B001-A553246C94E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D0EB7D18-6544-4BF2-8747-B7B4A5A87480}" type="pres">
      <dgm:prSet presAssocID="{1A6AF9C4-DDD7-4DD7-B361-1EB9EDBA0D5E}" presName="sp" presStyleCnt="0"/>
      <dgm:spPr/>
      <dgm:t>
        <a:bodyPr/>
        <a:lstStyle/>
        <a:p>
          <a:endParaRPr lang="en-ID"/>
        </a:p>
      </dgm:t>
    </dgm:pt>
    <dgm:pt modelId="{E56985C1-88BC-4886-A279-D9C7A4679A62}" type="pres">
      <dgm:prSet presAssocID="{CACBDBFB-97D5-4143-B1A8-F4EBABC78B4D}" presName="linNode" presStyleCnt="0"/>
      <dgm:spPr/>
      <dgm:t>
        <a:bodyPr/>
        <a:lstStyle/>
        <a:p>
          <a:endParaRPr lang="en-ID"/>
        </a:p>
      </dgm:t>
    </dgm:pt>
    <dgm:pt modelId="{2541C22F-4E82-4F58-A0BE-9482D3CF1327}" type="pres">
      <dgm:prSet presAssocID="{CACBDBFB-97D5-4143-B1A8-F4EBABC78B4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D"/>
        </a:p>
      </dgm:t>
    </dgm:pt>
    <dgm:pt modelId="{89A1B639-15CC-42A5-9191-02E7FAF72D36}" type="pres">
      <dgm:prSet presAssocID="{CACBDBFB-97D5-4143-B1A8-F4EBABC78B4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D"/>
        </a:p>
      </dgm:t>
    </dgm:pt>
  </dgm:ptLst>
  <dgm:cxnLst>
    <dgm:cxn modelId="{8005A1FC-CDAD-4C03-A3BA-44BB1A83F7E9}" type="presOf" srcId="{CACBDBFB-97D5-4143-B1A8-F4EBABC78B4D}" destId="{2541C22F-4E82-4F58-A0BE-9482D3CF1327}" srcOrd="0" destOrd="0" presId="urn:microsoft.com/office/officeart/2005/8/layout/vList5"/>
    <dgm:cxn modelId="{056BC7E3-E1FD-4638-A22C-09D00CF584A9}" type="presOf" srcId="{341BA507-ECBB-44FA-8177-A20C4CE6758A}" destId="{38A2D49C-5BD0-4D1C-9928-F14CAC3EBB6F}" srcOrd="0" destOrd="0" presId="urn:microsoft.com/office/officeart/2005/8/layout/vList5"/>
    <dgm:cxn modelId="{DAD09EA4-9079-4C66-AF5A-67D565861A11}" srcId="{341BA507-ECBB-44FA-8177-A20C4CE6758A}" destId="{FB951F22-8790-4B7D-B001-A553246C94E1}" srcOrd="1" destOrd="0" parTransId="{8F3A9F87-E4F9-46EF-ADB4-6B34C444671A}" sibTransId="{1A6AF9C4-DDD7-4DD7-B361-1EB9EDBA0D5E}"/>
    <dgm:cxn modelId="{1BE3AC0B-5557-47A6-AC0F-761E9A786CC2}" srcId="{341BA507-ECBB-44FA-8177-A20C4CE6758A}" destId="{E6CB9108-BDFA-413F-811E-F57E6E8171A1}" srcOrd="0" destOrd="0" parTransId="{46047400-2EAA-4822-8A87-337046B885B9}" sibTransId="{0F7A5A4F-9F97-40E6-9520-45E770D7C1D9}"/>
    <dgm:cxn modelId="{F5A5EC18-2561-4774-864D-6B3169185819}" type="presOf" srcId="{E48073AC-EF58-43BF-9D26-283573A0308F}" destId="{89A1B639-15CC-42A5-9191-02E7FAF72D36}" srcOrd="0" destOrd="0" presId="urn:microsoft.com/office/officeart/2005/8/layout/vList5"/>
    <dgm:cxn modelId="{31CED4E1-32E1-4F4D-B985-385D7AB1010C}" srcId="{E6CB9108-BDFA-413F-811E-F57E6E8171A1}" destId="{4AE2BE99-9FB7-4B7D-B8D6-E86ACD3FFFC0}" srcOrd="0" destOrd="0" parTransId="{FE2FE8E5-B226-416A-946A-F014E6C20BE6}" sibTransId="{4CACC50A-6750-4FB4-9A1B-91C593417A87}"/>
    <dgm:cxn modelId="{4F05C34E-B5BA-4229-B8F0-A6D2BA80ED4C}" type="presOf" srcId="{E6CB9108-BDFA-413F-811E-F57E6E8171A1}" destId="{007D6EEF-4457-4FDB-8A9C-34870878DF44}" srcOrd="0" destOrd="0" presId="urn:microsoft.com/office/officeart/2005/8/layout/vList5"/>
    <dgm:cxn modelId="{78B290D7-8B15-4641-8E35-4152783C012A}" srcId="{FB951F22-8790-4B7D-B001-A553246C94E1}" destId="{9DD3BD90-1350-4390-A6C6-279179703462}" srcOrd="0" destOrd="0" parTransId="{1015B699-5F4C-4101-B007-F126E8D5DF60}" sibTransId="{A9B7F7E9-4D39-47FD-BA71-EC02B7FCED6C}"/>
    <dgm:cxn modelId="{2AB4B381-0E5B-456C-A236-3F318761F08B}" srcId="{CACBDBFB-97D5-4143-B1A8-F4EBABC78B4D}" destId="{E48073AC-EF58-43BF-9D26-283573A0308F}" srcOrd="0" destOrd="0" parTransId="{BDE8C69D-BE50-4258-8FE2-3A0531C13F40}" sibTransId="{F8A0EA5F-D18A-412F-A920-6CFC055DAF57}"/>
    <dgm:cxn modelId="{5567DF92-ED26-4E0D-AC25-BBFDC9D9AA99}" type="presOf" srcId="{4AE2BE99-9FB7-4B7D-B8D6-E86ACD3FFFC0}" destId="{84F02A4C-5593-41B2-8102-5197C8E56207}" srcOrd="0" destOrd="0" presId="urn:microsoft.com/office/officeart/2005/8/layout/vList5"/>
    <dgm:cxn modelId="{DE76D1D1-B91C-4A9C-AD8C-9C2A2BDE2332}" srcId="{341BA507-ECBB-44FA-8177-A20C4CE6758A}" destId="{CACBDBFB-97D5-4143-B1A8-F4EBABC78B4D}" srcOrd="2" destOrd="0" parTransId="{E4E30262-0D3C-4043-96BF-C6422D1357C8}" sibTransId="{E798B634-D5B9-4282-84F2-0F0139932BB8}"/>
    <dgm:cxn modelId="{334B9289-6A59-4898-86B2-164B7C6AF8C5}" type="presOf" srcId="{FB951F22-8790-4B7D-B001-A553246C94E1}" destId="{885215DF-A73D-42E2-BFB5-5701C6D2B001}" srcOrd="0" destOrd="0" presId="urn:microsoft.com/office/officeart/2005/8/layout/vList5"/>
    <dgm:cxn modelId="{61002A52-8D01-433E-8B2E-FAD7E9F14D85}" type="presOf" srcId="{9DD3BD90-1350-4390-A6C6-279179703462}" destId="{4771B364-AF63-47D3-B20F-F37289F8CCD7}" srcOrd="0" destOrd="0" presId="urn:microsoft.com/office/officeart/2005/8/layout/vList5"/>
    <dgm:cxn modelId="{EA901903-EFCE-47AB-B90B-5A8B5E7C7794}" type="presParOf" srcId="{38A2D49C-5BD0-4D1C-9928-F14CAC3EBB6F}" destId="{BAD06878-6172-4319-A7AC-7492BCB3922D}" srcOrd="0" destOrd="0" presId="urn:microsoft.com/office/officeart/2005/8/layout/vList5"/>
    <dgm:cxn modelId="{C67B3310-78F6-4B00-BD9E-6FA6133B08E9}" type="presParOf" srcId="{BAD06878-6172-4319-A7AC-7492BCB3922D}" destId="{007D6EEF-4457-4FDB-8A9C-34870878DF44}" srcOrd="0" destOrd="0" presId="urn:microsoft.com/office/officeart/2005/8/layout/vList5"/>
    <dgm:cxn modelId="{D05AF36A-4DE0-4BB0-AA68-B2314F789EB1}" type="presParOf" srcId="{BAD06878-6172-4319-A7AC-7492BCB3922D}" destId="{84F02A4C-5593-41B2-8102-5197C8E56207}" srcOrd="1" destOrd="0" presId="urn:microsoft.com/office/officeart/2005/8/layout/vList5"/>
    <dgm:cxn modelId="{5CAEED33-FACB-4D8B-8D17-FE3923E0FBEE}" type="presParOf" srcId="{38A2D49C-5BD0-4D1C-9928-F14CAC3EBB6F}" destId="{751CA515-C37E-4F86-BFF8-9F35A75FE1E0}" srcOrd="1" destOrd="0" presId="urn:microsoft.com/office/officeart/2005/8/layout/vList5"/>
    <dgm:cxn modelId="{34624BD1-AF96-4372-9619-E4BDE6A4EFDB}" type="presParOf" srcId="{38A2D49C-5BD0-4D1C-9928-F14CAC3EBB6F}" destId="{60CF280D-C6AE-4805-9444-DADD4C8203DA}" srcOrd="2" destOrd="0" presId="urn:microsoft.com/office/officeart/2005/8/layout/vList5"/>
    <dgm:cxn modelId="{2764E0E8-E282-4851-BD6A-FB81A861E82D}" type="presParOf" srcId="{60CF280D-C6AE-4805-9444-DADD4C8203DA}" destId="{885215DF-A73D-42E2-BFB5-5701C6D2B001}" srcOrd="0" destOrd="0" presId="urn:microsoft.com/office/officeart/2005/8/layout/vList5"/>
    <dgm:cxn modelId="{A8D4FFC5-2DCE-4AFC-81E3-8BE13A69D871}" type="presParOf" srcId="{60CF280D-C6AE-4805-9444-DADD4C8203DA}" destId="{4771B364-AF63-47D3-B20F-F37289F8CCD7}" srcOrd="1" destOrd="0" presId="urn:microsoft.com/office/officeart/2005/8/layout/vList5"/>
    <dgm:cxn modelId="{4FFBDC5B-8A04-4930-9D25-A389D2997B04}" type="presParOf" srcId="{38A2D49C-5BD0-4D1C-9928-F14CAC3EBB6F}" destId="{D0EB7D18-6544-4BF2-8747-B7B4A5A87480}" srcOrd="3" destOrd="0" presId="urn:microsoft.com/office/officeart/2005/8/layout/vList5"/>
    <dgm:cxn modelId="{FF25BA95-D706-4CBA-9026-908207F35ACA}" type="presParOf" srcId="{38A2D49C-5BD0-4D1C-9928-F14CAC3EBB6F}" destId="{E56985C1-88BC-4886-A279-D9C7A4679A62}" srcOrd="4" destOrd="0" presId="urn:microsoft.com/office/officeart/2005/8/layout/vList5"/>
    <dgm:cxn modelId="{9ACD4519-879C-4233-8108-F6EB66D7940B}" type="presParOf" srcId="{E56985C1-88BC-4886-A279-D9C7A4679A62}" destId="{2541C22F-4E82-4F58-A0BE-9482D3CF1327}" srcOrd="0" destOrd="0" presId="urn:microsoft.com/office/officeart/2005/8/layout/vList5"/>
    <dgm:cxn modelId="{67B54725-FD90-456D-BA17-65A62F1F0019}" type="presParOf" srcId="{E56985C1-88BC-4886-A279-D9C7A4679A62}" destId="{89A1B639-15CC-42A5-9191-02E7FAF72D3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CFFF2-9328-471A-845D-39A94552EB76}">
      <dsp:nvSpPr>
        <dsp:cNvPr id="0" name=""/>
        <dsp:cNvSpPr/>
      </dsp:nvSpPr>
      <dsp:spPr>
        <a:xfrm rot="5400000">
          <a:off x="6731621" y="-2839081"/>
          <a:ext cx="837972" cy="67299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/>
            <a:t>Menarik dana dari masyarakat dengan menawarkan kontrak untuk proteksi penabung dari ketidakpastian, sep: polis asuransi &amp; program pensiun</a:t>
          </a:r>
          <a:endParaRPr lang="en-ID" sz="1500" kern="1200" dirty="0"/>
        </a:p>
      </dsp:txBody>
      <dsp:txXfrm rot="-5400000">
        <a:off x="3785615" y="147831"/>
        <a:ext cx="6689078" cy="756160"/>
      </dsp:txXfrm>
    </dsp:sp>
    <dsp:sp modelId="{79099FA4-59D8-4B17-B4C4-2CC6019E7425}">
      <dsp:nvSpPr>
        <dsp:cNvPr id="0" name=""/>
        <dsp:cNvSpPr/>
      </dsp:nvSpPr>
      <dsp:spPr>
        <a:xfrm>
          <a:off x="0" y="2177"/>
          <a:ext cx="3785616" cy="10474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Contractial</a:t>
          </a:r>
          <a:r>
            <a:rPr lang="en-US" sz="2900" kern="1200" dirty="0" smtClean="0"/>
            <a:t> institutions</a:t>
          </a:r>
          <a:endParaRPr lang="en-ID" sz="2900" kern="1200" dirty="0"/>
        </a:p>
      </dsp:txBody>
      <dsp:txXfrm>
        <a:off x="51133" y="53310"/>
        <a:ext cx="3683350" cy="945199"/>
      </dsp:txXfrm>
    </dsp:sp>
    <dsp:sp modelId="{FE465401-26A1-4F42-A2EB-CA135B9087A1}">
      <dsp:nvSpPr>
        <dsp:cNvPr id="0" name=""/>
        <dsp:cNvSpPr/>
      </dsp:nvSpPr>
      <dsp:spPr>
        <a:xfrm rot="5400000">
          <a:off x="6731621" y="-1739242"/>
          <a:ext cx="837972" cy="67299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/>
            <a:t>Usahanya terkait pasar modal, baik sebagai penyedia jasa-jasa dalam transaksi maupun investasi langsung bagi portofolionya, al: perusahaan efek (securities company &amp; investmen company)</a:t>
          </a:r>
          <a:endParaRPr lang="en-ID" sz="1500" kern="1200" dirty="0"/>
        </a:p>
      </dsp:txBody>
      <dsp:txXfrm rot="-5400000">
        <a:off x="3785615" y="1247670"/>
        <a:ext cx="6689078" cy="756160"/>
      </dsp:txXfrm>
    </dsp:sp>
    <dsp:sp modelId="{4780240F-6157-4DF9-9D19-854403CEA25F}">
      <dsp:nvSpPr>
        <dsp:cNvPr id="0" name=""/>
        <dsp:cNvSpPr/>
      </dsp:nvSpPr>
      <dsp:spPr>
        <a:xfrm>
          <a:off x="0" y="1102016"/>
          <a:ext cx="3785616" cy="10474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Investment institutions</a:t>
          </a:r>
          <a:endParaRPr lang="en-ID" sz="2900" kern="1200" dirty="0"/>
        </a:p>
      </dsp:txBody>
      <dsp:txXfrm>
        <a:off x="51133" y="1153149"/>
        <a:ext cx="3683350" cy="945199"/>
      </dsp:txXfrm>
    </dsp:sp>
    <dsp:sp modelId="{6EDC3622-DE99-4241-AAAF-19DEACAACE3A}">
      <dsp:nvSpPr>
        <dsp:cNvPr id="0" name=""/>
        <dsp:cNvSpPr/>
      </dsp:nvSpPr>
      <dsp:spPr>
        <a:xfrm rot="5400000">
          <a:off x="6731621" y="-639403"/>
          <a:ext cx="837972" cy="67299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/>
            <a:t>Memiliki bidang usaha &amp; menyediakan beberap jenis pembiayaan, sep: leasing, factoring, pembiayaan konsumen, dll.</a:t>
          </a:r>
          <a:endParaRPr lang="en-ID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/>
            <a:t>–multi-finance company</a:t>
          </a:r>
          <a:endParaRPr lang="en-US" sz="1500" kern="1200" dirty="0"/>
        </a:p>
      </dsp:txBody>
      <dsp:txXfrm rot="-5400000">
        <a:off x="3785615" y="2347509"/>
        <a:ext cx="6689078" cy="756160"/>
      </dsp:txXfrm>
    </dsp:sp>
    <dsp:sp modelId="{9EC415CC-7BC7-4B83-B472-BF8A4538A060}">
      <dsp:nvSpPr>
        <dsp:cNvPr id="0" name=""/>
        <dsp:cNvSpPr/>
      </dsp:nvSpPr>
      <dsp:spPr>
        <a:xfrm>
          <a:off x="0" y="2201855"/>
          <a:ext cx="3785616" cy="10474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Finance companies</a:t>
          </a:r>
          <a:endParaRPr lang="en-ID" sz="2900" kern="1200" dirty="0"/>
        </a:p>
      </dsp:txBody>
      <dsp:txXfrm>
        <a:off x="51133" y="2252988"/>
        <a:ext cx="3683350" cy="945199"/>
      </dsp:txXfrm>
    </dsp:sp>
    <dsp:sp modelId="{9FCFED58-795A-4615-917F-DF03981C67A0}">
      <dsp:nvSpPr>
        <dsp:cNvPr id="0" name=""/>
        <dsp:cNvSpPr/>
      </dsp:nvSpPr>
      <dsp:spPr>
        <a:xfrm rot="5400000">
          <a:off x="6731621" y="460435"/>
          <a:ext cx="837972" cy="67299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smtClean="0"/>
            <a:t>Selain ketiga LK tsb, sep: pegadaian </a:t>
          </a:r>
          <a:endParaRPr lang="en-US" sz="1500" kern="1200" dirty="0"/>
        </a:p>
      </dsp:txBody>
      <dsp:txXfrm rot="-5400000">
        <a:off x="3785615" y="3447347"/>
        <a:ext cx="6689078" cy="756160"/>
      </dsp:txXfrm>
    </dsp:sp>
    <dsp:sp modelId="{11929424-1029-43C9-867C-6C667B6E2A0C}">
      <dsp:nvSpPr>
        <dsp:cNvPr id="0" name=""/>
        <dsp:cNvSpPr/>
      </dsp:nvSpPr>
      <dsp:spPr>
        <a:xfrm>
          <a:off x="0" y="3301694"/>
          <a:ext cx="3785616" cy="10474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LK non-depositori lainnya</a:t>
          </a:r>
          <a:endParaRPr lang="en-US" sz="2900" kern="1200" dirty="0"/>
        </a:p>
      </dsp:txBody>
      <dsp:txXfrm>
        <a:off x="51133" y="3352827"/>
        <a:ext cx="3683350" cy="9451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48448-6D92-4047-B4A7-6E7C563F320B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DC564-4AB0-4466-AB53-60002E84B1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3674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 AS, </a:t>
            </a:r>
            <a:r>
              <a:rPr lang="en-US" dirty="0" err="1" smtClean="0"/>
              <a:t>disamping</a:t>
            </a:r>
            <a:r>
              <a:rPr lang="en-US" dirty="0" smtClean="0"/>
              <a:t> bank </a:t>
            </a:r>
            <a:r>
              <a:rPr lang="en-US" dirty="0" err="1" smtClean="0"/>
              <a:t>umum</a:t>
            </a:r>
            <a:r>
              <a:rPr lang="en-US" dirty="0" smtClean="0"/>
              <a:t> (commercial banks), </a:t>
            </a:r>
            <a:r>
              <a:rPr lang="en-US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dimasukkan</a:t>
            </a:r>
            <a:r>
              <a:rPr lang="en-US" baseline="0" dirty="0" smtClean="0"/>
              <a:t> savings and loan association &amp; credit union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kategori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disebut</a:t>
            </a:r>
            <a:r>
              <a:rPr lang="en-US" baseline="0" dirty="0" smtClean="0"/>
              <a:t> thrift institutions. </a:t>
            </a:r>
            <a:r>
              <a:rPr lang="en-US" baseline="0" dirty="0" err="1" smtClean="0"/>
              <a:t>Lembaga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menghimpun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&amp; </a:t>
            </a:r>
            <a:r>
              <a:rPr lang="en-US" baseline="0" dirty="0" err="1" smtClean="0"/>
              <a:t>menyalurkannya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kembali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anggota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E7166-ECA5-4FDC-9B5B-27709C5A8A4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47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E7166-ECA5-4FDC-9B5B-27709C5A8A4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26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depositori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terutama</a:t>
            </a:r>
            <a:r>
              <a:rPr lang="en-US" baseline="0" dirty="0" smtClean="0"/>
              <a:t> bank </a:t>
            </a:r>
            <a:r>
              <a:rPr lang="en-US" baseline="0" dirty="0" err="1" smtClean="0"/>
              <a:t>umum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merupakan</a:t>
            </a:r>
            <a:r>
              <a:rPr lang="en-US" baseline="0" dirty="0" smtClean="0"/>
              <a:t> yang paling </a:t>
            </a:r>
            <a:r>
              <a:rPr lang="en-US" baseline="0" dirty="0" err="1" smtClean="0"/>
              <a:t>dominan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sbg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lembaga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intermidiasi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sistem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keuangan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E7166-ECA5-4FDC-9B5B-27709C5A8A4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56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789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462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62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4369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54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61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8254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629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384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1482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238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EA5A6-90D4-43BD-A1DB-97ED263D16C1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C49E-E4AD-482A-BD5B-6A72CB73D4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82162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8406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LK Non-</a:t>
            </a:r>
            <a:r>
              <a:rPr lang="en-US" dirty="0" err="1" smtClean="0"/>
              <a:t>Depositori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LK yang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menarik</a:t>
            </a:r>
            <a:r>
              <a:rPr lang="en-US" sz="3100" dirty="0" smtClean="0"/>
              <a:t> </a:t>
            </a:r>
            <a:r>
              <a:rPr lang="en-US" sz="3100" dirty="0" err="1" smtClean="0"/>
              <a:t>dana</a:t>
            </a:r>
            <a:r>
              <a:rPr lang="en-US" sz="3100" dirty="0" smtClean="0"/>
              <a:t> </a:t>
            </a:r>
            <a:r>
              <a:rPr lang="en-US" sz="3100" dirty="0" err="1" smtClean="0"/>
              <a:t>secara</a:t>
            </a:r>
            <a:r>
              <a:rPr lang="en-US" sz="3100" dirty="0" smtClean="0"/>
              <a:t> </a:t>
            </a:r>
            <a:r>
              <a:rPr lang="en-US" sz="3100" dirty="0" err="1" smtClean="0"/>
              <a:t>langsung</a:t>
            </a:r>
            <a:r>
              <a:rPr lang="en-US" sz="3100" dirty="0" smtClean="0"/>
              <a:t> </a:t>
            </a:r>
            <a:r>
              <a:rPr lang="en-US" sz="3100" dirty="0" err="1" smtClean="0"/>
              <a:t>dikelompokkan</a:t>
            </a:r>
            <a:r>
              <a:rPr lang="en-US" sz="3100" dirty="0" smtClean="0"/>
              <a:t> </a:t>
            </a:r>
            <a:r>
              <a:rPr lang="en-US" sz="3100" dirty="0" err="1" smtClean="0"/>
              <a:t>dalam</a:t>
            </a:r>
            <a:r>
              <a:rPr lang="en-US" sz="3100" dirty="0" smtClean="0"/>
              <a:t>:</a:t>
            </a:r>
            <a:br>
              <a:rPr lang="en-US" sz="3100" dirty="0" smtClean="0"/>
            </a:br>
            <a:endParaRPr lang="en-ID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3892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6395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Intermediasi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Intermediasi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unit surplus (</a:t>
            </a:r>
            <a:r>
              <a:rPr lang="en-US" dirty="0" err="1" smtClean="0"/>
              <a:t>penabung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disalurkan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unit </a:t>
            </a:r>
            <a:r>
              <a:rPr lang="en-US" dirty="0" err="1" smtClean="0"/>
              <a:t>defisit</a:t>
            </a:r>
            <a:r>
              <a:rPr lang="en-US" dirty="0" smtClean="0"/>
              <a:t> (</a:t>
            </a:r>
            <a:r>
              <a:rPr lang="en-US" dirty="0" err="1" smtClean="0"/>
              <a:t>peminjam</a:t>
            </a:r>
            <a:r>
              <a:rPr lang="en-US" dirty="0" smtClean="0"/>
              <a:t>),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&amp; </a:t>
            </a:r>
            <a:r>
              <a:rPr lang="en-US" dirty="0" err="1" smtClean="0"/>
              <a:t>individu</a:t>
            </a:r>
            <a:r>
              <a:rPr lang="en-US" dirty="0" smtClean="0"/>
              <a:t>/RT</a:t>
            </a:r>
          </a:p>
          <a:p>
            <a:r>
              <a:rPr lang="en-US" dirty="0" err="1" smtClean="0"/>
              <a:t>Intermediasi</a:t>
            </a:r>
            <a:r>
              <a:rPr lang="en-US" dirty="0" smtClean="0"/>
              <a:t> –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pengalihan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penabung</a:t>
            </a:r>
            <a:r>
              <a:rPr lang="en-US" dirty="0" smtClean="0"/>
              <a:t> (lenders)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 (borrowers)</a:t>
            </a:r>
          </a:p>
          <a:p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sekuritas</a:t>
            </a:r>
            <a:r>
              <a:rPr lang="en-US" dirty="0" smtClean="0"/>
              <a:t> primer </a:t>
            </a:r>
            <a:r>
              <a:rPr lang="en-US" dirty="0" err="1" smtClean="0"/>
              <a:t>dari</a:t>
            </a:r>
            <a:r>
              <a:rPr lang="en-US" dirty="0" smtClean="0"/>
              <a:t> unit </a:t>
            </a:r>
            <a:r>
              <a:rPr lang="en-US" dirty="0" err="1" smtClean="0"/>
              <a:t>defisit</a:t>
            </a:r>
            <a:r>
              <a:rPr lang="en-US" dirty="0" smtClean="0"/>
              <a:t> &amp;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sekuritas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unit surplus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6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Intermediasi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105400" y="3276600"/>
            <a:ext cx="2133600" cy="17526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Intermediasi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Bank </a:t>
            </a:r>
            <a:r>
              <a:rPr lang="en-US" dirty="0" err="1"/>
              <a:t>Umum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LKBB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752600" y="3352800"/>
            <a:ext cx="1981200" cy="18288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Unit </a:t>
            </a:r>
            <a:r>
              <a:rPr lang="en-US" sz="2400" b="1" dirty="0" err="1"/>
              <a:t>Defisit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8534400" y="3276600"/>
            <a:ext cx="1981200" cy="19050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Unit Surplus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10000" y="4687669"/>
            <a:ext cx="12192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391400" y="4687669"/>
            <a:ext cx="12192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7391400" y="3657600"/>
            <a:ext cx="12192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3733800" y="3657600"/>
            <a:ext cx="12192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86200" y="2971801"/>
            <a:ext cx="1068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Sekuritas</a:t>
            </a:r>
            <a:endParaRPr lang="en-US" dirty="0"/>
          </a:p>
          <a:p>
            <a:r>
              <a:rPr lang="en-US" dirty="0" err="1"/>
              <a:t>Sekunder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16532" y="2971801"/>
            <a:ext cx="1036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Sekuritas</a:t>
            </a:r>
            <a:endParaRPr lang="en-US" dirty="0"/>
          </a:p>
          <a:p>
            <a:r>
              <a:rPr lang="en-US" dirty="0"/>
              <a:t>Primer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0000" y="4803339"/>
            <a:ext cx="1092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Arus</a:t>
            </a:r>
            <a:endParaRPr lang="en-US" dirty="0"/>
          </a:p>
          <a:p>
            <a:r>
              <a:rPr lang="en-US" dirty="0"/>
              <a:t>Tabungan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67600" y="4840070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Pinjaman</a:t>
            </a:r>
            <a:r>
              <a:rPr lang="en-US" dirty="0"/>
              <a:t>/</a:t>
            </a:r>
          </a:p>
          <a:p>
            <a:r>
              <a:rPr lang="en-US" dirty="0" err="1"/>
              <a:t>Kedit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457139" y="1847672"/>
            <a:ext cx="20311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err="1"/>
              <a:t>Saham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Obligasi</a:t>
            </a:r>
            <a:endParaRPr lang="en-US" dirty="0"/>
          </a:p>
          <a:p>
            <a:r>
              <a:rPr lang="en-US" dirty="0"/>
              <a:t>- Commercial paper</a:t>
            </a:r>
          </a:p>
          <a:p>
            <a:r>
              <a:rPr lang="en-US" dirty="0"/>
              <a:t>- Loan agreement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87560" y="1295400"/>
            <a:ext cx="21260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err="1"/>
              <a:t>Giro</a:t>
            </a:r>
            <a:r>
              <a:rPr lang="en-US" dirty="0"/>
              <a:t> -</a:t>
            </a:r>
          </a:p>
          <a:p>
            <a:pPr algn="r"/>
            <a:r>
              <a:rPr lang="en-US" dirty="0"/>
              <a:t>Tabungan -</a:t>
            </a:r>
          </a:p>
          <a:p>
            <a:pPr algn="r"/>
            <a:r>
              <a:rPr lang="en-US" dirty="0" err="1"/>
              <a:t>Deposito</a:t>
            </a:r>
            <a:r>
              <a:rPr lang="en-US" dirty="0"/>
              <a:t> </a:t>
            </a:r>
            <a:r>
              <a:rPr lang="en-US" dirty="0" err="1"/>
              <a:t>berjangka</a:t>
            </a:r>
            <a:r>
              <a:rPr lang="en-US" dirty="0"/>
              <a:t> -</a:t>
            </a:r>
          </a:p>
          <a:p>
            <a:pPr algn="r"/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deposito</a:t>
            </a:r>
            <a:r>
              <a:rPr lang="en-US" dirty="0"/>
              <a:t> -</a:t>
            </a:r>
          </a:p>
          <a:p>
            <a:pPr algn="r"/>
            <a:r>
              <a:rPr lang="en-US" dirty="0"/>
              <a:t> Polis </a:t>
            </a:r>
            <a:r>
              <a:rPr lang="en-US" dirty="0" err="1"/>
              <a:t>asuransi</a:t>
            </a:r>
            <a:r>
              <a:rPr lang="en-US" dirty="0"/>
              <a:t> -</a:t>
            </a:r>
          </a:p>
          <a:p>
            <a:pPr algn="r"/>
            <a:r>
              <a:rPr lang="en-US" dirty="0"/>
              <a:t> </a:t>
            </a:r>
            <a:r>
              <a:rPr lang="en-US" dirty="0" err="1"/>
              <a:t>Reksadana</a:t>
            </a:r>
            <a:r>
              <a:rPr lang="en-US" dirty="0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057438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4" grpId="0"/>
      <p:bldP spid="16" grpId="0"/>
      <p:bldP spid="17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LK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intermediasi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6936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9386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err="1"/>
              <a:t>Alasan</a:t>
            </a:r>
            <a:r>
              <a:rPr lang="en-US" sz="2800" b="1" dirty="0"/>
              <a:t> </a:t>
            </a:r>
            <a:r>
              <a:rPr lang="en-US" sz="2800" b="1" dirty="0" err="1"/>
              <a:t>diperlukannya</a:t>
            </a:r>
            <a:r>
              <a:rPr lang="en-US" sz="2800" b="1" dirty="0"/>
              <a:t> LK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lembaga</a:t>
            </a:r>
            <a:r>
              <a:rPr lang="en-US" sz="2800" b="1" dirty="0"/>
              <a:t> </a:t>
            </a:r>
            <a:r>
              <a:rPr lang="en-US" sz="2800" b="1" dirty="0" err="1"/>
              <a:t>depositori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50926" indent="-514350">
              <a:buFont typeface="+mj-lt"/>
              <a:buAutoNum type="alphaLcPeriod"/>
            </a:pPr>
            <a:r>
              <a:rPr lang="en-US" dirty="0" err="1" smtClean="0"/>
              <a:t>Menawarkan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program </a:t>
            </a:r>
            <a:r>
              <a:rPr lang="en-US" dirty="0" err="1" smtClean="0"/>
              <a:t>simpanan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endParaRPr lang="en-US" dirty="0" smtClean="0"/>
          </a:p>
          <a:p>
            <a:pPr marL="550926" indent="-514350">
              <a:buFont typeface="+mj-lt"/>
              <a:buAutoNum type="alphaLcPeriod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&amp;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endParaRPr lang="en-US" dirty="0" smtClean="0"/>
          </a:p>
          <a:p>
            <a:pPr marL="550926" indent="-514350">
              <a:buFont typeface="+mj-lt"/>
              <a:buAutoNum type="alphaLcPeriod"/>
            </a:pPr>
            <a:r>
              <a:rPr lang="en-US" dirty="0" err="1" smtClean="0"/>
              <a:t>Menanggung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intermediasi</a:t>
            </a:r>
            <a:endParaRPr lang="en-US" dirty="0" smtClean="0"/>
          </a:p>
          <a:p>
            <a:pPr marL="550926" indent="-514350">
              <a:buFont typeface="+mj-lt"/>
              <a:buAutoNum type="alphaLcPeriod"/>
            </a:pP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likuiditas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endParaRPr lang="en-US" dirty="0" smtClean="0"/>
          </a:p>
          <a:p>
            <a:pPr marL="550926" indent="-514350">
              <a:buFont typeface="+mj-lt"/>
              <a:buAutoNum type="alphaLcPeriod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jasa-jasa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 smtClean="0"/>
          </a:p>
          <a:p>
            <a:pPr marL="550926" indent="-51435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3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Topik</a:t>
            </a:r>
            <a:r>
              <a:rPr lang="en-US" dirty="0" smtClean="0"/>
              <a:t> 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ID" dirty="0" smtClean="0"/>
          </a:p>
          <a:p>
            <a:pPr marL="514350" indent="-514350">
              <a:buFont typeface="+mj-lt"/>
              <a:buAutoNum type="arabicPeriod"/>
            </a:pPr>
            <a:r>
              <a:rPr lang="en-ID" dirty="0" err="1" smtClean="0"/>
              <a:t>Arsitektur</a:t>
            </a:r>
            <a:r>
              <a:rPr lang="en-ID" dirty="0" smtClean="0"/>
              <a:t> </a:t>
            </a:r>
            <a:r>
              <a:rPr lang="en-ID" dirty="0" err="1"/>
              <a:t>perbankan</a:t>
            </a:r>
            <a:r>
              <a:rPr lang="en-ID" dirty="0"/>
              <a:t> Indonesia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Otoritas</a:t>
            </a:r>
            <a:r>
              <a:rPr lang="es-ES" dirty="0" smtClean="0"/>
              <a:t> Jasa </a:t>
            </a:r>
            <a:r>
              <a:rPr lang="es-ES" dirty="0" err="1" smtClean="0"/>
              <a:t>Keuangan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r>
              <a:rPr lang="en-ID" dirty="0" smtClean="0"/>
              <a:t>Bank </a:t>
            </a:r>
            <a:r>
              <a:rPr lang="en-ID" dirty="0" err="1" smtClean="0"/>
              <a:t>Umum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r>
              <a:rPr lang="en-ID" dirty="0" smtClean="0"/>
              <a:t>Bank </a:t>
            </a:r>
            <a:r>
              <a:rPr lang="en-ID" dirty="0" err="1" smtClean="0"/>
              <a:t>Perkreditan</a:t>
            </a:r>
            <a:r>
              <a:rPr lang="en-ID" dirty="0" smtClean="0"/>
              <a:t> </a:t>
            </a:r>
            <a:r>
              <a:rPr lang="en-ID" dirty="0"/>
              <a:t>Rakyat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 smtClean="0"/>
              <a:t>Bank </a:t>
            </a:r>
            <a:r>
              <a:rPr lang="en-ID" dirty="0" err="1" smtClean="0"/>
              <a:t>Syariah</a:t>
            </a:r>
            <a:endParaRPr lang="en-ID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Bank </a:t>
            </a:r>
            <a:r>
              <a:rPr lang="en-US" dirty="0" err="1" smtClean="0"/>
              <a:t>Sentral</a:t>
            </a:r>
            <a:endParaRPr lang="en-ID" dirty="0"/>
          </a:p>
          <a:p>
            <a:pPr marL="514350" indent="-514350">
              <a:buFont typeface="+mj-lt"/>
              <a:buAutoNum type="arabicPeriod"/>
            </a:pPr>
            <a:endParaRPr lang="en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ID" dirty="0" err="1" smtClean="0"/>
              <a:t>Asuransi</a:t>
            </a:r>
            <a:endParaRPr lang="en-ID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en-ID" dirty="0" err="1" smtClean="0"/>
              <a:t>Pegadaian</a:t>
            </a:r>
            <a:endParaRPr lang="en-ID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en-ID" dirty="0" smtClean="0"/>
              <a:t>Modal </a:t>
            </a:r>
            <a:r>
              <a:rPr lang="en-ID" dirty="0" err="1" smtClean="0"/>
              <a:t>ventura</a:t>
            </a:r>
            <a:endParaRPr lang="en-ID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en-ID" dirty="0" smtClean="0"/>
              <a:t>Dana </a:t>
            </a:r>
            <a:r>
              <a:rPr lang="en-ID" dirty="0" err="1" smtClean="0"/>
              <a:t>pensiun</a:t>
            </a:r>
            <a:endParaRPr lang="en-ID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en-ID" dirty="0" err="1" smtClean="0"/>
              <a:t>Pembiayaan</a:t>
            </a:r>
            <a:r>
              <a:rPr lang="en-ID" dirty="0" smtClean="0"/>
              <a:t> </a:t>
            </a:r>
            <a:r>
              <a:rPr lang="en-ID" dirty="0" err="1" smtClean="0"/>
              <a:t>konsumen</a:t>
            </a:r>
            <a:endParaRPr lang="en-ID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en-ID" dirty="0" err="1" smtClean="0"/>
              <a:t>Anjak</a:t>
            </a:r>
            <a:r>
              <a:rPr lang="en-ID" dirty="0" smtClean="0"/>
              <a:t> </a:t>
            </a:r>
            <a:r>
              <a:rPr lang="en-ID" dirty="0" err="1" smtClean="0"/>
              <a:t>piutang</a:t>
            </a:r>
            <a:endParaRPr lang="en-ID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en-US" dirty="0" err="1" smtClean="0"/>
              <a:t>Pasar</a:t>
            </a:r>
            <a:r>
              <a:rPr lang="en-US" dirty="0" smtClean="0"/>
              <a:t> Modal</a:t>
            </a:r>
            <a:endParaRPr lang="en-ID" dirty="0" smtClean="0"/>
          </a:p>
          <a:p>
            <a:pPr marL="514350" indent="-514350">
              <a:buFont typeface="+mj-lt"/>
              <a:buAutoNum type="arabicPeriod" startAt="8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5992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139" y="908720"/>
            <a:ext cx="8528628" cy="51845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8128" y="5987526"/>
            <a:ext cx="154305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24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553" y="764704"/>
            <a:ext cx="8494531" cy="5256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8128" y="5987526"/>
            <a:ext cx="154305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82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Kumpulan </a:t>
            </a:r>
            <a:r>
              <a:rPr lang="en-US" dirty="0" err="1" smtClean="0"/>
              <a:t>institusi</a:t>
            </a:r>
            <a:r>
              <a:rPr lang="en-US" dirty="0" smtClean="0"/>
              <a:t>,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, </a:t>
            </a:r>
            <a:r>
              <a:rPr lang="en-US" dirty="0" err="1" smtClean="0"/>
              <a:t>peraturan-peraturan</a:t>
            </a:r>
            <a:r>
              <a:rPr lang="en-US" dirty="0" smtClean="0"/>
              <a:t>, &amp; </a:t>
            </a:r>
            <a:r>
              <a:rPr lang="en-US" dirty="0" err="1" smtClean="0"/>
              <a:t>teknik-teknik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surat-surat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</a:t>
            </a:r>
            <a:r>
              <a:rPr lang="en-US" dirty="0" err="1" smtClean="0"/>
              <a:t>diperdagangkan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, &amp; </a:t>
            </a:r>
            <a:r>
              <a:rPr lang="en-US" dirty="0" err="1" smtClean="0"/>
              <a:t>jasa-jasa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(financial services)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(Peter S. Rose: 2000)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13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5000" y="2209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Keuangan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Bagian</a:t>
            </a:r>
            <a:r>
              <a:rPr lang="en-US" b="1" i="1" dirty="0" smtClean="0"/>
              <a:t> Integral </a:t>
            </a:r>
            <a:r>
              <a:rPr lang="en-US" b="1" i="1" dirty="0" err="1" smtClean="0"/>
              <a:t>dari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Ekonomi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939243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Fungsi</a:t>
            </a:r>
            <a:r>
              <a:rPr lang="en-US" dirty="0" smtClean="0"/>
              <a:t> Tabungan (</a:t>
            </a:r>
            <a:r>
              <a:rPr lang="en-US" i="1" dirty="0" smtClean="0"/>
              <a:t>savings function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(</a:t>
            </a:r>
            <a:r>
              <a:rPr lang="en-US" i="1" dirty="0" smtClean="0"/>
              <a:t>wealth function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Likuiditas</a:t>
            </a:r>
            <a:r>
              <a:rPr lang="en-US" dirty="0" smtClean="0"/>
              <a:t> (</a:t>
            </a:r>
            <a:r>
              <a:rPr lang="en-US" i="1" dirty="0" smtClean="0"/>
              <a:t>liquidity function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(</a:t>
            </a:r>
            <a:r>
              <a:rPr lang="en-US" i="1" dirty="0" smtClean="0"/>
              <a:t>credit function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(</a:t>
            </a:r>
            <a:r>
              <a:rPr lang="en-US" i="1" dirty="0" smtClean="0"/>
              <a:t>payment function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(</a:t>
            </a:r>
            <a:r>
              <a:rPr lang="en-US" i="1" dirty="0" smtClean="0"/>
              <a:t>risks function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i="1" dirty="0" smtClean="0"/>
              <a:t>policy function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8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(LK)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kekayaannya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(financial assets)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tagihan</a:t>
            </a:r>
            <a:r>
              <a:rPr lang="en-US" dirty="0" smtClean="0"/>
              <a:t> (claims)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non-</a:t>
            </a:r>
            <a:r>
              <a:rPr lang="en-US" dirty="0" err="1" smtClean="0"/>
              <a:t>keuangan</a:t>
            </a:r>
            <a:r>
              <a:rPr lang="en-US" dirty="0" smtClean="0"/>
              <a:t> (non-financial assets)</a:t>
            </a:r>
          </a:p>
          <a:p>
            <a:pPr lvl="1"/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Menanam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sekuritas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Menawarkan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intermediasi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(financial intermediary)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7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LK </a:t>
            </a:r>
            <a:r>
              <a:rPr lang="en-US" dirty="0" err="1" smtClean="0"/>
              <a:t>Depositori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LK </a:t>
            </a:r>
            <a:r>
              <a:rPr lang="en-US" dirty="0" smtClean="0"/>
              <a:t>Non-</a:t>
            </a:r>
            <a:r>
              <a:rPr lang="en-US" dirty="0" err="1" smtClean="0"/>
              <a:t>Depositori</a:t>
            </a:r>
            <a:r>
              <a:rPr lang="en-US" dirty="0" smtClean="0"/>
              <a:t> </a:t>
            </a:r>
            <a:endParaRPr lang="en-US" dirty="0" smtClean="0"/>
          </a:p>
          <a:p>
            <a:pPr marL="971550" lvl="1" indent="-514350"/>
            <a:r>
              <a:rPr lang="en-US" dirty="0" smtClean="0"/>
              <a:t>non-bank financial institution (NBFI); or</a:t>
            </a:r>
          </a:p>
          <a:p>
            <a:pPr marL="971550" lvl="1" indent="-514350"/>
            <a:r>
              <a:rPr lang="en-US" dirty="0" smtClean="0"/>
              <a:t>non-depository financial institution (NDFI)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61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LK </a:t>
            </a:r>
            <a:r>
              <a:rPr lang="en-US" dirty="0" err="1" smtClean="0"/>
              <a:t>Depositori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penghimpunan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simpanan</a:t>
            </a:r>
            <a:r>
              <a:rPr lang="en-US" dirty="0" smtClean="0"/>
              <a:t> –</a:t>
            </a:r>
            <a:r>
              <a:rPr lang="en-US" dirty="0" err="1" smtClean="0"/>
              <a:t>giro</a:t>
            </a:r>
            <a:r>
              <a:rPr lang="en-US" dirty="0" smtClean="0"/>
              <a:t>, </a:t>
            </a:r>
            <a:r>
              <a:rPr lang="en-US" dirty="0" err="1" smtClean="0"/>
              <a:t>tabungan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simpanan</a:t>
            </a:r>
            <a:r>
              <a:rPr lang="en-US" dirty="0" smtClean="0"/>
              <a:t> </a:t>
            </a:r>
            <a:r>
              <a:rPr lang="en-US" dirty="0" err="1" smtClean="0"/>
              <a:t>berjangka</a:t>
            </a:r>
            <a:r>
              <a:rPr lang="en-US" dirty="0" smtClean="0"/>
              <a:t>; </a:t>
            </a: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deposito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jasa-jasa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(transfer, </a:t>
            </a:r>
            <a:r>
              <a:rPr lang="en-US" dirty="0" err="1" smtClean="0"/>
              <a:t>kliring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Bank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</a:p>
          <a:p>
            <a:r>
              <a:rPr lang="en-US" dirty="0" smtClean="0"/>
              <a:t>Bank </a:t>
            </a:r>
            <a:r>
              <a:rPr lang="en-US" dirty="0" err="1" smtClean="0"/>
              <a:t>Perkreditan</a:t>
            </a:r>
            <a:r>
              <a:rPr lang="en-US" dirty="0" smtClean="0"/>
              <a:t> Rakyat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5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592</Words>
  <Application>Microsoft Office PowerPoint</Application>
  <PresentationFormat>Widescreen</PresentationFormat>
  <Paragraphs>100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Sistem Keuangan</vt:lpstr>
      <vt:lpstr>PowerPoint Presentation</vt:lpstr>
      <vt:lpstr>PowerPoint Presentation</vt:lpstr>
      <vt:lpstr>Sistem Keuangan</vt:lpstr>
      <vt:lpstr>Sistem Keuangan Bagian Integral dari Sistem Ekonomi</vt:lpstr>
      <vt:lpstr>Fungsi Sistem Keuangan</vt:lpstr>
      <vt:lpstr>Pengertian Lembaga Keuangan (LK)</vt:lpstr>
      <vt:lpstr>Klasifikasi LK</vt:lpstr>
      <vt:lpstr>LK Depositori</vt:lpstr>
      <vt:lpstr>LK Non-Depositori LK yang tidak menarik dana secara langsung dikelompokkan dalam: </vt:lpstr>
      <vt:lpstr>Intermediasi Keuangan </vt:lpstr>
      <vt:lpstr>Proses Intermediasi Keuangan</vt:lpstr>
      <vt:lpstr>Peran LK dalam intermediasi keuangan</vt:lpstr>
      <vt:lpstr>Alasan diperlukannya LK atau lembaga depositori</vt:lpstr>
      <vt:lpstr>Topik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16</cp:revision>
  <dcterms:created xsi:type="dcterms:W3CDTF">2024-09-23T12:46:25Z</dcterms:created>
  <dcterms:modified xsi:type="dcterms:W3CDTF">2024-11-10T10:35:18Z</dcterms:modified>
</cp:coreProperties>
</file>